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0" r:id="rId4"/>
    <p:sldId id="261" r:id="rId5"/>
    <p:sldId id="274" r:id="rId6"/>
    <p:sldId id="262" r:id="rId7"/>
    <p:sldId id="263" r:id="rId8"/>
    <p:sldId id="276" r:id="rId9"/>
    <p:sldId id="272" r:id="rId10"/>
    <p:sldId id="267" r:id="rId11"/>
    <p:sldId id="271" r:id="rId12"/>
    <p:sldId id="277" r:id="rId13"/>
    <p:sldId id="278" r:id="rId14"/>
    <p:sldId id="279" r:id="rId15"/>
    <p:sldId id="280" r:id="rId16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CC0099"/>
    <a:srgbClr val="FF9900"/>
    <a:srgbClr val="CC6600"/>
    <a:srgbClr val="95C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08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57FB3-B67D-4D6F-B2CC-4AD5403E1EE4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892CB-DDB1-40BA-94E8-291A6FBBF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75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FE5AC-BF7A-43BF-8570-CB27DB41A02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BDEC4-E4C5-4556-9704-B3C3E4A38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6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8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25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01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3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3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2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9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99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7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56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22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4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7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6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6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9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0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54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3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1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8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6EAAD-130A-44D2-8671-4F9C886FE557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0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05088"/>
            <a:ext cx="3602704" cy="2652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0114" y="972457"/>
            <a:ext cx="7431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entaur" panose="02030504050205020304" pitchFamily="18" charset="0"/>
              </a:rPr>
              <a:t>Final Paper and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21486" y="5863772"/>
            <a:ext cx="2989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bg1"/>
                </a:solidFill>
                <a:latin typeface="Centaur" panose="02030504050205020304" pitchFamily="18" charset="0"/>
              </a:rPr>
              <a:t>JON MUSGRAVE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799" y="2542117"/>
            <a:ext cx="2989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entaur" panose="02030504050205020304" pitchFamily="18" charset="0"/>
              </a:rPr>
              <a:t>HRD 340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" y="0"/>
            <a:ext cx="360041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2"/>
    </mc:Choice>
    <mc:Fallback xmlns="">
      <p:transition spd="slow" advTm="869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76" y="15436"/>
            <a:ext cx="10629226" cy="68425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Centaur" panose="02030504050205020304" pitchFamily="18" charset="0"/>
              </a:rPr>
              <a:t>Introduction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Introduce team members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Tell us who your audience is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Introduce your topic</a:t>
            </a:r>
          </a:p>
          <a:p>
            <a:pPr>
              <a:buBlip>
                <a:blip r:embed="rId4"/>
              </a:buBlip>
            </a:pPr>
            <a:endParaRPr lang="en-US" sz="3600" dirty="0">
              <a:solidFill>
                <a:schemeClr val="bg1"/>
              </a:solidFill>
            </a:endParaRPr>
          </a:p>
          <a:p>
            <a:pPr>
              <a:buBlip>
                <a:blip r:embed="rId4"/>
              </a:buBlip>
            </a:pPr>
            <a:endParaRPr lang="en-US" sz="3600" dirty="0">
              <a:solidFill>
                <a:srgbClr val="C00000"/>
              </a:solidFill>
            </a:endParaRPr>
          </a:p>
          <a:p>
            <a:pPr>
              <a:buBlip>
                <a:blip r:embed="rId4"/>
              </a:buBlip>
            </a:pP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25"/>
    </mc:Choice>
    <mc:Fallback xmlns="">
      <p:transition spd="slow" advTm="7522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07" y="12872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9900"/>
                </a:solidFill>
                <a:latin typeface="Garamond" panose="02020404030301010803" pitchFamily="18" charset="0"/>
              </a:rPr>
              <a:t>Problem Statement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Describe and define the problem to your audience</a:t>
            </a:r>
          </a:p>
          <a:p>
            <a:pPr marL="0" indent="0">
              <a:buNone/>
            </a:pPr>
            <a:endParaRPr lang="en-US" sz="1000" dirty="0">
              <a:solidFill>
                <a:schemeClr val="bg1"/>
              </a:solidFill>
            </a:endParaRPr>
          </a:p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A concise description of the issues that need to be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addressed by a </a:t>
            </a:r>
            <a:r>
              <a:rPr lang="en-US" sz="3600" b="1" dirty="0">
                <a:solidFill>
                  <a:schemeClr val="bg1"/>
                </a:solidFill>
                <a:latin typeface="Centaur" panose="02030504050205020304" pitchFamily="18" charset="0"/>
              </a:rPr>
              <a:t>problem</a:t>
            </a: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solving team and should          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be presented to them (or created by them) before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they try to solve the </a:t>
            </a:r>
            <a:r>
              <a:rPr lang="en-US" sz="3600" b="1" dirty="0">
                <a:solidFill>
                  <a:schemeClr val="bg1"/>
                </a:solidFill>
                <a:latin typeface="Centaur" panose="02030504050205020304" pitchFamily="18" charset="0"/>
              </a:rPr>
              <a:t>problem</a:t>
            </a: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.</a:t>
            </a:r>
          </a:p>
          <a:p>
            <a:pPr>
              <a:buBlip>
                <a:blip r:embed="rId5"/>
              </a:buBlip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08"/>
    </mc:Choice>
    <mc:Fallback xmlns="">
      <p:transition spd="slow" advTm="2850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07" y="12872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Garamond" panose="02020404030301010803" pitchFamily="18" charset="0"/>
              </a:rPr>
              <a:t>Purpose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Typically, a purpose statement comes out of a problem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statement.  The problem statement lays out the problem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and the purpose statement outlines what you as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researchers intend to do to study the problem.</a:t>
            </a:r>
          </a:p>
          <a:p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7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4"/>
    </mc:Choice>
    <mc:Fallback xmlns="">
      <p:transition spd="slow" advTm="3203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07" y="12872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Garamond" panose="02020404030301010803" pitchFamily="18" charset="0"/>
              </a:rPr>
              <a:t>Purpose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Centaur" panose="02030504050205020304" pitchFamily="18" charset="0"/>
              </a:rPr>
              <a:t>Qualities of a Purpose Statement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S – Specific – Unique to your problem.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M – Measureable – How will you know it has been accomplished?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A – Attainable – Achievable within the scope of your research.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R – Relevant – Worthy of accomplishment.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T – Time bound – Incorporates a time frame for accomplishment. </a:t>
            </a:r>
          </a:p>
          <a:p>
            <a:r>
              <a:rPr lang="en-US" sz="3200" dirty="0">
                <a:solidFill>
                  <a:schemeClr val="bg1"/>
                </a:solidFill>
                <a:latin typeface="Centaur" panose="02030504050205020304" pitchFamily="18" charset="0"/>
              </a:rPr>
              <a:t>S – Strategic – It will enhance the organization.</a:t>
            </a:r>
          </a:p>
          <a:p>
            <a:pPr>
              <a:buBlip>
                <a:blip r:embed="rId5"/>
              </a:buBlip>
            </a:pPr>
            <a:endParaRPr lang="en-US" dirty="0">
              <a:solidFill>
                <a:schemeClr val="bg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4"/>
    </mc:Choice>
    <mc:Fallback xmlns="">
      <p:transition spd="slow" advTm="3203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82" y="14904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B050"/>
                </a:solidFill>
                <a:latin typeface="Garamond" panose="02020404030301010803" pitchFamily="18" charset="0"/>
              </a:rPr>
              <a:t>Scope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scope of the report is defined by determining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the factors to be studied.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scope should be specific and narrow the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purpose of the report.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83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04"/>
    </mc:Choice>
    <mc:Fallback xmlns="">
      <p:transition spd="slow" advTm="4830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82" y="14904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CC0099"/>
                </a:solidFill>
                <a:latin typeface="Garamond" panose="02020404030301010803" pitchFamily="18" charset="0"/>
              </a:rPr>
              <a:t>Discussion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DISCUSSION interprets the results in light of the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project's objectives. 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5"/>
              </a:buBlip>
            </a:pPr>
            <a:r>
              <a:rPr lang="en-US" dirty="0">
                <a:solidFill>
                  <a:schemeClr val="bg1"/>
                </a:solidFill>
                <a:latin typeface="Centaur" panose="02030504050205020304" pitchFamily="18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most important goal of the DISCUSSION section is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to interpret the results so that the reader is informed of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the insight or answers that the results provide.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entaur" panose="02030504050205020304" pitchFamily="18" charset="0"/>
              </a:rPr>
              <a:t>      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50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3"/>
    </mc:Choice>
    <mc:Fallback xmlns="">
      <p:transition spd="slow" advTm="4202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682" y="14904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CC0099"/>
                </a:solidFill>
                <a:latin typeface="Garamond" panose="02020404030301010803" pitchFamily="18" charset="0"/>
              </a:rPr>
              <a:t>Discussion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5"/>
              </a:buBlip>
            </a:pPr>
            <a:r>
              <a:rPr lang="en-US" sz="4200" dirty="0">
                <a:solidFill>
                  <a:schemeClr val="bg1"/>
                </a:solidFill>
                <a:latin typeface="Centaur" panose="02030504050205020304" pitchFamily="18" charset="0"/>
              </a:rPr>
              <a:t>Provide a timeline for implementation.</a:t>
            </a:r>
          </a:p>
          <a:p>
            <a:pPr>
              <a:buBlip>
                <a:blip r:embed="rId5"/>
              </a:buBlip>
            </a:pPr>
            <a:r>
              <a:rPr lang="en-US" sz="4200" dirty="0">
                <a:solidFill>
                  <a:schemeClr val="bg1"/>
                </a:solidFill>
                <a:latin typeface="Centaur" panose="02030504050205020304" pitchFamily="18" charset="0"/>
              </a:rPr>
              <a:t>Briefly discuss cost and benefits.</a:t>
            </a:r>
          </a:p>
          <a:p>
            <a:pPr>
              <a:buBlip>
                <a:blip r:embed="rId5"/>
              </a:buBlip>
            </a:pPr>
            <a:r>
              <a:rPr lang="en-US" sz="4200" dirty="0">
                <a:solidFill>
                  <a:schemeClr val="bg1"/>
                </a:solidFill>
                <a:latin typeface="Centaur" panose="02030504050205020304" pitchFamily="18" charset="0"/>
              </a:rPr>
              <a:t>Are there alternatives.</a:t>
            </a:r>
          </a:p>
          <a:p>
            <a:pPr>
              <a:buBlip>
                <a:blip r:embed="rId5"/>
              </a:buBlip>
            </a:pPr>
            <a:r>
              <a:rPr lang="en-US" sz="4200" dirty="0">
                <a:solidFill>
                  <a:schemeClr val="bg1"/>
                </a:solidFill>
                <a:latin typeface="Centaur" panose="02030504050205020304" pitchFamily="18" charset="0"/>
              </a:rPr>
              <a:t>How could the experimental procedure be improved?</a:t>
            </a:r>
          </a:p>
          <a:p>
            <a:pPr>
              <a:buBlip>
                <a:blip r:embed="rId5"/>
              </a:buBlip>
            </a:pPr>
            <a:r>
              <a:rPr lang="en-US" sz="4200" dirty="0">
                <a:solidFill>
                  <a:schemeClr val="bg1"/>
                </a:solidFill>
                <a:latin typeface="Centaur" panose="02030504050205020304" pitchFamily="18" charset="0"/>
              </a:rPr>
              <a:t>What additional, future work may be warranted?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entaur" panose="02030504050205020304" pitchFamily="18" charset="0"/>
              </a:rPr>
              <a:t>      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1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3"/>
    </mc:Choice>
    <mc:Fallback xmlns="">
      <p:transition spd="slow" advTm="4202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76" y="15436"/>
            <a:ext cx="10629226" cy="68425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Garamond" panose="02020404030301010803" pitchFamily="18" charset="0"/>
              </a:rPr>
              <a:t>Conclusion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CONCLUSIONS should summarize the central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points made in the Discussion section.</a:t>
            </a:r>
          </a:p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Reinforce for the reader the value and implications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 of the work.</a:t>
            </a:r>
          </a:p>
          <a:p>
            <a:pPr>
              <a:buBlip>
                <a:blip r:embed="rId4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Conclusions should be based on observations and data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already discussed.   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 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4"/>
              </a:buBlip>
            </a:pP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4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25"/>
    </mc:Choice>
    <mc:Fallback xmlns="">
      <p:transition spd="slow" advTm="7522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99" y="1287288"/>
            <a:ext cx="7595211" cy="428342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9999"/>
                </a:solidFill>
                <a:latin typeface="Garamond" panose="02020404030301010803" pitchFamily="18" charset="0"/>
              </a:rPr>
              <a:t>Recommendations</a:t>
            </a:r>
            <a:endParaRPr lang="en-US" sz="6600" dirty="0">
              <a:solidFill>
                <a:srgbClr val="FF9900"/>
              </a:solidFill>
              <a:effectLst/>
              <a:latin typeface="Garamond" panose="02020404030301010803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Expand on the key findings and conclusions by offering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your recommendations for solutions.</a:t>
            </a:r>
          </a:p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Showcase your ideas and explain why you think these ideas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can solve the problem.</a:t>
            </a:r>
          </a:p>
          <a:p>
            <a:pPr>
              <a:buBlip>
                <a:blip r:embed="rId5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Link your recommendations to potential benefits, 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including an increase in sales, a boost in employee morale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 or an increase in productivity.</a:t>
            </a:r>
          </a:p>
        </p:txBody>
      </p:sp>
    </p:spTree>
    <p:extLst>
      <p:ext uri="{BB962C8B-B14F-4D97-AF65-F5344CB8AC3E}">
        <p14:creationId xmlns:p14="http://schemas.microsoft.com/office/powerpoint/2010/main" val="31887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51"/>
    </mc:Choice>
    <mc:Fallback xmlns="">
      <p:transition spd="slow" advTm="830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1828800"/>
            <a:ext cx="8115300" cy="4572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8669" y="-169247"/>
            <a:ext cx="10634662" cy="1998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7200" dirty="0">
                <a:solidFill>
                  <a:schemeClr val="bg1"/>
                </a:solidFill>
                <a:latin typeface="Times New Roman" panose="02020603050405020304" pitchFamily="18" charset="0"/>
                <a:ea typeface="PMingLiU"/>
                <a:cs typeface="Arial" panose="020B0604020202020204" pitchFamily="34" charset="0"/>
              </a:rPr>
              <a:t>Questions?</a:t>
            </a:r>
            <a:endParaRPr lang="en-US" sz="7200" dirty="0">
              <a:solidFill>
                <a:schemeClr val="bg1"/>
              </a:solidFill>
              <a:effectLst/>
              <a:latin typeface="Calibri" panose="020F0502020204030204" pitchFamily="34" charset="0"/>
              <a:ea typeface="PMingLiU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7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Garamond" panose="02020404030301010803" pitchFamily="18" charset="0"/>
              </a:rPr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pPr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Final Report is due ???? at 11:59 pm</a:t>
            </a:r>
          </a:p>
          <a:p>
            <a:pPr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Presentations begin on ????? 25</a:t>
            </a:r>
            <a:r>
              <a:rPr lang="en-US" sz="3600" baseline="30000" dirty="0">
                <a:solidFill>
                  <a:schemeClr val="bg1"/>
                </a:solidFill>
                <a:latin typeface="Centaur" panose="02030504050205020304" pitchFamily="18" charset="0"/>
              </a:rPr>
              <a:t>th</a:t>
            </a: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and run through </a:t>
            </a: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     ????.</a:t>
            </a:r>
          </a:p>
          <a:p>
            <a:pPr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Presentation should be 15 to 25 minutes in length.</a:t>
            </a:r>
          </a:p>
          <a:p>
            <a:pPr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The audience will be allowed to ask questions.</a:t>
            </a:r>
          </a:p>
          <a:p>
            <a:pPr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Centaur" panose="02030504050205020304" pitchFamily="18" charset="0"/>
              </a:rPr>
              <a:t>Volunteers to go first?</a:t>
            </a:r>
          </a:p>
          <a:p>
            <a:pPr>
              <a:buBlip>
                <a:blip r:embed="rId2"/>
              </a:buBlip>
            </a:pPr>
            <a:r>
              <a:rPr lang="en-US" sz="3600" dirty="0">
                <a:latin typeface="Centaur" panose="02030504050205020304" pitchFamily="18" charset="0"/>
              </a:rPr>
              <a:t>Todays in class assignment. Break into groups and prepare your </a:t>
            </a:r>
          </a:p>
          <a:p>
            <a:pPr marL="0" indent="0">
              <a:buNone/>
            </a:pPr>
            <a:r>
              <a:rPr lang="en-US" sz="3600" dirty="0">
                <a:latin typeface="Centaur" panose="02030504050205020304" pitchFamily="18" charset="0"/>
              </a:rPr>
              <a:t>      PowerPoint  using the headings presented on these slides.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entaur" panose="02030504050205020304" pitchFamily="18" charset="0"/>
              </a:rPr>
              <a:t>     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6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Paper Requirements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Length:  </a:t>
            </a:r>
            <a:r>
              <a:rPr lang="en-US" dirty="0" smtClean="0">
                <a:solidFill>
                  <a:schemeClr val="bg1"/>
                </a:solidFill>
              </a:rPr>
              <a:t>15 </a:t>
            </a:r>
            <a:r>
              <a:rPr lang="en-US" dirty="0">
                <a:solidFill>
                  <a:schemeClr val="bg1"/>
                </a:solidFill>
              </a:rPr>
              <a:t>pages</a:t>
            </a:r>
          </a:p>
          <a:p>
            <a:r>
              <a:rPr lang="en-US" dirty="0">
                <a:solidFill>
                  <a:schemeClr val="bg1"/>
                </a:solidFill>
              </a:rPr>
              <a:t>Format : Follow guide in Chapter 15</a:t>
            </a:r>
          </a:p>
          <a:p>
            <a:r>
              <a:rPr lang="en-US" dirty="0">
                <a:solidFill>
                  <a:schemeClr val="bg1"/>
                </a:solidFill>
              </a:rPr>
              <a:t>APA style</a:t>
            </a:r>
          </a:p>
          <a:p>
            <a:r>
              <a:rPr lang="en-US" dirty="0">
                <a:solidFill>
                  <a:schemeClr val="bg1"/>
                </a:solidFill>
              </a:rPr>
              <a:t>Proofread</a:t>
            </a:r>
          </a:p>
          <a:p>
            <a:r>
              <a:rPr lang="en-US" dirty="0">
                <a:solidFill>
                  <a:schemeClr val="bg1"/>
                </a:solidFill>
              </a:rPr>
              <a:t>Format</a:t>
            </a:r>
          </a:p>
          <a:p>
            <a:r>
              <a:rPr lang="en-US" dirty="0">
                <a:solidFill>
                  <a:schemeClr val="bg1"/>
                </a:solidFill>
              </a:rPr>
              <a:t>150 points for the paper</a:t>
            </a:r>
          </a:p>
          <a:p>
            <a:r>
              <a:rPr lang="en-US" dirty="0">
                <a:solidFill>
                  <a:schemeClr val="bg1"/>
                </a:solidFill>
              </a:rPr>
              <a:t>50 points for the presentation</a:t>
            </a:r>
          </a:p>
          <a:p>
            <a:r>
              <a:rPr lang="en-US" dirty="0">
                <a:solidFill>
                  <a:schemeClr val="bg1"/>
                </a:solidFill>
              </a:rPr>
              <a:t>Everyone in the group presents.</a:t>
            </a:r>
          </a:p>
        </p:txBody>
      </p:sp>
    </p:spTree>
    <p:extLst>
      <p:ext uri="{BB962C8B-B14F-4D97-AF65-F5344CB8AC3E}">
        <p14:creationId xmlns:p14="http://schemas.microsoft.com/office/powerpoint/2010/main" val="92534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2070175"/>
              </p:ext>
            </p:extLst>
          </p:nvPr>
        </p:nvGraphicFramePr>
        <p:xfrm>
          <a:off x="275575" y="536225"/>
          <a:ext cx="11812041" cy="6415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3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08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823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823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28238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7431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Writing Assignment #4: Formal Business Report</a:t>
                      </a:r>
                      <a:endParaRPr lang="en-US" sz="1100" dirty="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21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Score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General Impression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Organization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Content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Grammar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53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135-150</a:t>
                      </a:r>
                      <a:endParaRPr lang="en-US" sz="1100" dirty="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Excellent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Easy to follow, logical and consistent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Major sections are clearly identified and relevant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The purpose of the paper is easily identified, and the sentences, paragraphs and major sections help the reader follow the author’s line of thought.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Transitions between ideas and sections are smooth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Page requirement is met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Vocabulary is appropriate for the purpose of the paper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The goal of the paper is clearly stated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Report is concise and does not stray from the goal or its purpose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Arguments are supported with relevant data or examples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Tables, graphs and figures are relevant and used  for clarification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Adheres to APA 6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>
                          <a:effectLst/>
                        </a:rPr>
                        <a:t> edition format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Consistently uses third-person point-of-view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Little to no grammar, spelling or punctuation errors.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Spacing, margins and format are consistent throughout the document.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07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120-134</a:t>
                      </a:r>
                      <a:endParaRPr lang="en-US" sz="1100" dirty="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Proficient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Somewhat easy to follow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Major sections are clearly identified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The reader can follow the author’s thought process with only minor difficulty.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The purpose findings and conclusion are easily identified.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Meets length requirement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Vocabulary is mostly appropriate for the purpose of the paper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The purpose of the paper is stated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Most arguments are supported with data or examples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Tables and graphs are helpful but are not relevant to the  paper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Adheres to APA 6</a:t>
                      </a:r>
                      <a:r>
                        <a:rPr lang="en-US" sz="1200" baseline="30000" dirty="0">
                          <a:effectLst/>
                        </a:rPr>
                        <a:t>th</a:t>
                      </a:r>
                      <a:r>
                        <a:rPr lang="en-US" sz="1200" dirty="0">
                          <a:effectLst/>
                        </a:rPr>
                        <a:t> edition format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Uses third-person point-of-view with few uses of “I”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Few grammar, spelling or punctuation errors.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Spacing, margins and format are consistent throughout the document.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514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724880"/>
              </p:ext>
            </p:extLst>
          </p:nvPr>
        </p:nvGraphicFramePr>
        <p:xfrm>
          <a:off x="150315" y="100208"/>
          <a:ext cx="11862144" cy="6757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70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6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963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963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2963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9420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105-119</a:t>
                      </a:r>
                      <a:endParaRPr lang="en-US" sz="1100" dirty="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Limited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Sometimes difficult to follow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Sections are identified but one or more is irrelevant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Format is inconsistent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Length requirement is not met.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Vocabulary is inappropriate for the purpose of the paper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The purpose of the paper can be inferred, but it is not clearly stated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Arguments are not academically supported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Overuse or improper use of tables and graphs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Some divergence from APA 6</a:t>
                      </a:r>
                      <a:r>
                        <a:rPr lang="en-US" sz="1200" baseline="30000">
                          <a:effectLst/>
                        </a:rPr>
                        <a:t>th</a:t>
                      </a:r>
                      <a:r>
                        <a:rPr lang="en-US" sz="1200">
                          <a:effectLst/>
                        </a:rPr>
                        <a:t> edition format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Overuse of “I”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Several grammar, spelling, or punctuation errors.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Inconsistent spacing, margins and format throughout the document. 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57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104 or below</a:t>
                      </a:r>
                      <a:endParaRPr lang="en-US" sz="1100" dirty="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Poor</a:t>
                      </a:r>
                      <a:endParaRPr lang="en-US" sz="1100">
                        <a:effectLst/>
                        <a:latin typeface="Calibri"/>
                        <a:ea typeface="PMingLiU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Difficult or impossible to follow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Headings are not present and sections are not clear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No logical order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Author uses jargon or improper word choice for the purpose of the paper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The purpose of the paper cannot be inferred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Some sentences or paragraphs require multiple readings to discern their meaning.</a:t>
                      </a:r>
                      <a:endParaRPr lang="en-US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Uses little to no correct APA formatting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Numerous grammar, spelling and punctuation errors detract from the content of the document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effectLst/>
                        </a:rPr>
                        <a:t>Paper strays substantially from the topic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32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943</Words>
  <Application>Microsoft Macintosh PowerPoint</Application>
  <PresentationFormat>Custom</PresentationFormat>
  <Paragraphs>181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Introduction</vt:lpstr>
      <vt:lpstr>Problem Statement</vt:lpstr>
      <vt:lpstr>Purpose</vt:lpstr>
      <vt:lpstr>Purpose</vt:lpstr>
      <vt:lpstr>Scope</vt:lpstr>
      <vt:lpstr>Discussion</vt:lpstr>
      <vt:lpstr>Discussion</vt:lpstr>
      <vt:lpstr>Conclusion</vt:lpstr>
      <vt:lpstr>Recommendations</vt:lpstr>
      <vt:lpstr>PowerPoint Presentation</vt:lpstr>
      <vt:lpstr>Schedule</vt:lpstr>
      <vt:lpstr>Paper Requirements </vt:lpstr>
      <vt:lpstr>PowerPoint Presentation</vt:lpstr>
      <vt:lpstr>PowerPoint Presentation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Musgrave</dc:creator>
  <cp:lastModifiedBy>ماجده محمد الصفواني</cp:lastModifiedBy>
  <cp:revision>79</cp:revision>
  <cp:lastPrinted>2016-07-04T22:28:19Z</cp:lastPrinted>
  <dcterms:created xsi:type="dcterms:W3CDTF">2016-07-01T17:36:15Z</dcterms:created>
  <dcterms:modified xsi:type="dcterms:W3CDTF">2018-04-20T15:59:11Z</dcterms:modified>
</cp:coreProperties>
</file>